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TT Octosquares Compressed" charset="1" panose="02010001040000080307"/>
      <p:regular r:id="rId20"/>
    </p:embeddedFont>
    <p:embeddedFont>
      <p:font typeface="Sigher" charset="1" panose="00000000000000000000"/>
      <p:regular r:id="rId21"/>
    </p:embeddedFont>
    <p:embeddedFont>
      <p:font typeface="Open Sans" charset="1" panose="00000000000000000000"/>
      <p:regular r:id="rId22"/>
    </p:embeddedFont>
    <p:embeddedFont>
      <p:font typeface="Canva Sans Bold" charset="1" panose="020B0803030501040103"/>
      <p:regular r:id="rId23"/>
    </p:embeddedFont>
    <p:embeddedFont>
      <p:font typeface="Open Sans Bold" charset="1" panose="000000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3926" y="659396"/>
            <a:ext cx="527769" cy="738609"/>
          </a:xfrm>
          <a:custGeom>
            <a:avLst/>
            <a:gdLst/>
            <a:ahLst/>
            <a:cxnLst/>
            <a:rect r="r" b="b" t="t" l="l"/>
            <a:pathLst>
              <a:path h="738609" w="527769">
                <a:moveTo>
                  <a:pt x="0" y="0"/>
                </a:moveTo>
                <a:lnTo>
                  <a:pt x="527769" y="0"/>
                </a:lnTo>
                <a:lnTo>
                  <a:pt x="527769" y="738608"/>
                </a:lnTo>
                <a:lnTo>
                  <a:pt x="0" y="738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843386" y="4189844"/>
            <a:ext cx="1218296" cy="1907312"/>
          </a:xfrm>
          <a:custGeom>
            <a:avLst/>
            <a:gdLst/>
            <a:ahLst/>
            <a:cxnLst/>
            <a:rect r="r" b="b" t="t" l="l"/>
            <a:pathLst>
              <a:path h="1907312" w="1218296">
                <a:moveTo>
                  <a:pt x="0" y="0"/>
                </a:moveTo>
                <a:lnTo>
                  <a:pt x="1218295" y="0"/>
                </a:lnTo>
                <a:lnTo>
                  <a:pt x="1218295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534897" y="1017111"/>
            <a:ext cx="13218206" cy="4009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95"/>
              </a:lnSpc>
              <a:spcBef>
                <a:spcPct val="0"/>
              </a:spcBef>
            </a:pPr>
            <a:r>
              <a:rPr lang="en-US" sz="23496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MEGA-MART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105520" y="4471286"/>
            <a:ext cx="858754" cy="1344429"/>
          </a:xfrm>
          <a:custGeom>
            <a:avLst/>
            <a:gdLst/>
            <a:ahLst/>
            <a:cxnLst/>
            <a:rect r="r" b="b" t="t" l="l"/>
            <a:pathLst>
              <a:path h="1344429" w="858754">
                <a:moveTo>
                  <a:pt x="0" y="0"/>
                </a:moveTo>
                <a:lnTo>
                  <a:pt x="858754" y="0"/>
                </a:lnTo>
                <a:lnTo>
                  <a:pt x="858754" y="1344428"/>
                </a:lnTo>
                <a:lnTo>
                  <a:pt x="0" y="13444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90081" y="4650573"/>
            <a:ext cx="629715" cy="985855"/>
          </a:xfrm>
          <a:custGeom>
            <a:avLst/>
            <a:gdLst/>
            <a:ahLst/>
            <a:cxnLst/>
            <a:rect r="r" b="b" t="t" l="l"/>
            <a:pathLst>
              <a:path h="985855" w="629715">
                <a:moveTo>
                  <a:pt x="0" y="0"/>
                </a:moveTo>
                <a:lnTo>
                  <a:pt x="629714" y="0"/>
                </a:lnTo>
                <a:lnTo>
                  <a:pt x="629714" y="985854"/>
                </a:lnTo>
                <a:lnTo>
                  <a:pt x="0" y="9858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14226319" y="4189844"/>
            <a:ext cx="1218296" cy="1907312"/>
          </a:xfrm>
          <a:custGeom>
            <a:avLst/>
            <a:gdLst/>
            <a:ahLst/>
            <a:cxnLst/>
            <a:rect r="r" b="b" t="t" l="l"/>
            <a:pathLst>
              <a:path h="1907312" w="1218296">
                <a:moveTo>
                  <a:pt x="0" y="0"/>
                </a:moveTo>
                <a:lnTo>
                  <a:pt x="1218295" y="0"/>
                </a:lnTo>
                <a:lnTo>
                  <a:pt x="1218295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15323726" y="4471286"/>
            <a:ext cx="858754" cy="1344429"/>
          </a:xfrm>
          <a:custGeom>
            <a:avLst/>
            <a:gdLst/>
            <a:ahLst/>
            <a:cxnLst/>
            <a:rect r="r" b="b" t="t" l="l"/>
            <a:pathLst>
              <a:path h="1344429" w="858754">
                <a:moveTo>
                  <a:pt x="0" y="0"/>
                </a:moveTo>
                <a:lnTo>
                  <a:pt x="858754" y="0"/>
                </a:lnTo>
                <a:lnTo>
                  <a:pt x="858754" y="1344428"/>
                </a:lnTo>
                <a:lnTo>
                  <a:pt x="0" y="13444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16268205" y="4650573"/>
            <a:ext cx="629715" cy="985855"/>
          </a:xfrm>
          <a:custGeom>
            <a:avLst/>
            <a:gdLst/>
            <a:ahLst/>
            <a:cxnLst/>
            <a:rect r="r" b="b" t="t" l="l"/>
            <a:pathLst>
              <a:path h="985855" w="629715">
                <a:moveTo>
                  <a:pt x="0" y="0"/>
                </a:moveTo>
                <a:lnTo>
                  <a:pt x="629714" y="0"/>
                </a:lnTo>
                <a:lnTo>
                  <a:pt x="629714" y="985854"/>
                </a:lnTo>
                <a:lnTo>
                  <a:pt x="0" y="9858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2252557">
            <a:off x="5419942" y="6079858"/>
            <a:ext cx="2183313" cy="616786"/>
          </a:xfrm>
          <a:custGeom>
            <a:avLst/>
            <a:gdLst/>
            <a:ahLst/>
            <a:cxnLst/>
            <a:rect r="r" b="b" t="t" l="l"/>
            <a:pathLst>
              <a:path h="616786" w="2183313">
                <a:moveTo>
                  <a:pt x="0" y="0"/>
                </a:moveTo>
                <a:lnTo>
                  <a:pt x="2183313" y="0"/>
                </a:lnTo>
                <a:lnTo>
                  <a:pt x="2183313" y="616786"/>
                </a:lnTo>
                <a:lnTo>
                  <a:pt x="0" y="6167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72204" y="286068"/>
            <a:ext cx="2571181" cy="2338386"/>
          </a:xfrm>
          <a:custGeom>
            <a:avLst/>
            <a:gdLst/>
            <a:ahLst/>
            <a:cxnLst/>
            <a:rect r="r" b="b" t="t" l="l"/>
            <a:pathLst>
              <a:path h="2338386" w="2571181">
                <a:moveTo>
                  <a:pt x="0" y="0"/>
                </a:moveTo>
                <a:lnTo>
                  <a:pt x="2571182" y="0"/>
                </a:lnTo>
                <a:lnTo>
                  <a:pt x="2571182" y="2338386"/>
                </a:lnTo>
                <a:lnTo>
                  <a:pt x="0" y="23383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4324" t="-75779" r="-47382" b="-46008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019795" y="4555323"/>
            <a:ext cx="11090595" cy="923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7"/>
              </a:lnSpc>
              <a:spcBef>
                <a:spcPct val="0"/>
              </a:spcBef>
            </a:pPr>
            <a:r>
              <a:rPr lang="en-US" sz="5455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KEY PERFORMANCE INSIGHTS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094662" y="6613830"/>
            <a:ext cx="10164638" cy="1189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FFFFFF"/>
                </a:solidFill>
                <a:latin typeface="Sigher"/>
                <a:ea typeface="Sigher"/>
                <a:cs typeface="Sigher"/>
                <a:sym typeface="Sigher"/>
              </a:rPr>
              <a:t>KEY INSIGHTS THAT WILL HELP US SHARPEN OUR STRATEGIC FOCUS AND DRIVE BUSINESS GROWTH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088156" y="0"/>
            <a:ext cx="3310410" cy="5143500"/>
            <a:chOff x="0" y="0"/>
            <a:chExt cx="4275074" cy="66423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75074" cy="6642333"/>
            </a:xfrm>
            <a:custGeom>
              <a:avLst/>
              <a:gdLst/>
              <a:ahLst/>
              <a:cxnLst/>
              <a:rect r="r" b="b" t="t" l="l"/>
              <a:pathLst>
                <a:path h="6642333" w="4275074">
                  <a:moveTo>
                    <a:pt x="4275074" y="0"/>
                  </a:moveTo>
                  <a:lnTo>
                    <a:pt x="2736723" y="6642333"/>
                  </a:lnTo>
                  <a:lnTo>
                    <a:pt x="0" y="6642333"/>
                  </a:lnTo>
                  <a:lnTo>
                    <a:pt x="1520444" y="0"/>
                  </a:lnTo>
                  <a:lnTo>
                    <a:pt x="4275074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5655741" y="0"/>
            <a:ext cx="3310410" cy="4917132"/>
            <a:chOff x="0" y="0"/>
            <a:chExt cx="4275074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75074" cy="6350000"/>
            </a:xfrm>
            <a:custGeom>
              <a:avLst/>
              <a:gdLst/>
              <a:ahLst/>
              <a:cxnLst/>
              <a:rect r="r" b="b" t="t" l="l"/>
              <a:pathLst>
                <a:path h="6350000" w="4275074">
                  <a:moveTo>
                    <a:pt x="4275074" y="0"/>
                  </a:moveTo>
                  <a:lnTo>
                    <a:pt x="2736723" y="6350000"/>
                  </a:lnTo>
                  <a:lnTo>
                    <a:pt x="0" y="6350000"/>
                  </a:lnTo>
                  <a:lnTo>
                    <a:pt x="1520444" y="0"/>
                  </a:lnTo>
                  <a:lnTo>
                    <a:pt x="4275074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9670508" y="1999319"/>
            <a:ext cx="7999922" cy="3374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22"/>
              </a:lnSpc>
              <a:spcBef>
                <a:spcPct val="0"/>
              </a:spcBef>
            </a:pPr>
            <a:r>
              <a:rPr lang="en-US" sz="9659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     CHANNEL PERFORMANCE KPIS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1158584" y="2684934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513943" y="2684934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869302" y="2684934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4917132"/>
            <a:ext cx="9835500" cy="4693252"/>
          </a:xfrm>
          <a:custGeom>
            <a:avLst/>
            <a:gdLst/>
            <a:ahLst/>
            <a:cxnLst/>
            <a:rect r="r" b="b" t="t" l="l"/>
            <a:pathLst>
              <a:path h="4693252" w="9835500">
                <a:moveTo>
                  <a:pt x="0" y="0"/>
                </a:moveTo>
                <a:lnTo>
                  <a:pt x="9835500" y="0"/>
                </a:lnTo>
                <a:lnTo>
                  <a:pt x="9835500" y="4693252"/>
                </a:lnTo>
                <a:lnTo>
                  <a:pt x="0" y="46932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902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473675" y="5344899"/>
            <a:ext cx="6785625" cy="531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2"/>
              </a:lnSpc>
              <a:spcBef>
                <a:spcPct val="0"/>
              </a:spcBef>
            </a:pPr>
            <a:r>
              <a:rPr lang="en-US" sz="155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Analyzing sales channels helps us prioritize the most profitable and efficient avenues.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18292310" cy="10571431"/>
          </a:xfrm>
          <a:custGeom>
            <a:avLst/>
            <a:gdLst/>
            <a:ahLst/>
            <a:cxnLst/>
            <a:rect r="r" b="b" t="t" l="l"/>
            <a:pathLst>
              <a:path h="10571431" w="18292310">
                <a:moveTo>
                  <a:pt x="0" y="0"/>
                </a:moveTo>
                <a:lnTo>
                  <a:pt x="18292310" y="0"/>
                </a:lnTo>
                <a:lnTo>
                  <a:pt x="18292310" y="10571431"/>
                </a:lnTo>
                <a:lnTo>
                  <a:pt x="0" y="105714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088156" y="0"/>
            <a:ext cx="3310410" cy="5143500"/>
            <a:chOff x="0" y="0"/>
            <a:chExt cx="4275074" cy="66423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75074" cy="6642333"/>
            </a:xfrm>
            <a:custGeom>
              <a:avLst/>
              <a:gdLst/>
              <a:ahLst/>
              <a:cxnLst/>
              <a:rect r="r" b="b" t="t" l="l"/>
              <a:pathLst>
                <a:path h="6642333" w="4275074">
                  <a:moveTo>
                    <a:pt x="4275074" y="0"/>
                  </a:moveTo>
                  <a:lnTo>
                    <a:pt x="2736723" y="6642333"/>
                  </a:lnTo>
                  <a:lnTo>
                    <a:pt x="0" y="6642333"/>
                  </a:lnTo>
                  <a:lnTo>
                    <a:pt x="1520444" y="0"/>
                  </a:lnTo>
                  <a:lnTo>
                    <a:pt x="4275074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5655741" y="0"/>
            <a:ext cx="3310410" cy="4917132"/>
            <a:chOff x="0" y="0"/>
            <a:chExt cx="4275074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75074" cy="6350000"/>
            </a:xfrm>
            <a:custGeom>
              <a:avLst/>
              <a:gdLst/>
              <a:ahLst/>
              <a:cxnLst/>
              <a:rect r="r" b="b" t="t" l="l"/>
              <a:pathLst>
                <a:path h="6350000" w="4275074">
                  <a:moveTo>
                    <a:pt x="4275074" y="0"/>
                  </a:moveTo>
                  <a:lnTo>
                    <a:pt x="2736723" y="6350000"/>
                  </a:lnTo>
                  <a:lnTo>
                    <a:pt x="0" y="6350000"/>
                  </a:lnTo>
                  <a:lnTo>
                    <a:pt x="1520444" y="0"/>
                  </a:lnTo>
                  <a:lnTo>
                    <a:pt x="4275074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9670508" y="1999319"/>
            <a:ext cx="8621802" cy="3374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22"/>
              </a:lnSpc>
            </a:pPr>
            <a:r>
              <a:rPr lang="en-US" sz="9659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            SUPPLY CHAIN </a:t>
            </a:r>
          </a:p>
          <a:p>
            <a:pPr algn="ctr">
              <a:lnSpc>
                <a:spcPts val="13522"/>
              </a:lnSpc>
              <a:spcBef>
                <a:spcPct val="0"/>
              </a:spcBef>
            </a:pPr>
            <a:r>
              <a:rPr lang="en-US" sz="9659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AND LOGISTICS KPIS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1158584" y="2684934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513943" y="2684934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869302" y="2684934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42377" y="4915433"/>
            <a:ext cx="9128131" cy="6837287"/>
          </a:xfrm>
          <a:custGeom>
            <a:avLst/>
            <a:gdLst/>
            <a:ahLst/>
            <a:cxnLst/>
            <a:rect r="r" b="b" t="t" l="l"/>
            <a:pathLst>
              <a:path h="6837287" w="9128131">
                <a:moveTo>
                  <a:pt x="0" y="0"/>
                </a:moveTo>
                <a:lnTo>
                  <a:pt x="9128131" y="0"/>
                </a:lnTo>
                <a:lnTo>
                  <a:pt x="9128131" y="6837287"/>
                </a:lnTo>
                <a:lnTo>
                  <a:pt x="0" y="68372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473675" y="5344899"/>
            <a:ext cx="6785625" cy="531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2"/>
              </a:lnSpc>
              <a:spcBef>
                <a:spcPct val="0"/>
              </a:spcBef>
            </a:pPr>
            <a:r>
              <a:rPr lang="en-US" sz="155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Streamlining order fulfillment and shipping times will improve customer satisfaction and reduce costs.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5157" y="-22560"/>
            <a:ext cx="18307467" cy="10580190"/>
          </a:xfrm>
          <a:custGeom>
            <a:avLst/>
            <a:gdLst/>
            <a:ahLst/>
            <a:cxnLst/>
            <a:rect r="r" b="b" t="t" l="l"/>
            <a:pathLst>
              <a:path h="10580190" w="18307467">
                <a:moveTo>
                  <a:pt x="0" y="0"/>
                </a:moveTo>
                <a:lnTo>
                  <a:pt x="18307467" y="0"/>
                </a:lnTo>
                <a:lnTo>
                  <a:pt x="18307467" y="10580191"/>
                </a:lnTo>
                <a:lnTo>
                  <a:pt x="0" y="105801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693927" y="5991241"/>
            <a:ext cx="7240775" cy="11074277"/>
            <a:chOff x="0" y="0"/>
            <a:chExt cx="4122803" cy="63055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122803" cy="6305550"/>
            </a:xfrm>
            <a:custGeom>
              <a:avLst/>
              <a:gdLst/>
              <a:ahLst/>
              <a:cxnLst/>
              <a:rect r="r" b="b" t="t" l="l"/>
              <a:pathLst>
                <a:path h="6305550" w="4122803">
                  <a:moveTo>
                    <a:pt x="0" y="0"/>
                  </a:moveTo>
                  <a:lnTo>
                    <a:pt x="4122803" y="594360"/>
                  </a:lnTo>
                  <a:lnTo>
                    <a:pt x="3127887" y="6305550"/>
                  </a:lnTo>
                  <a:lnTo>
                    <a:pt x="982011" y="5552440"/>
                  </a:lnTo>
                  <a:lnTo>
                    <a:pt x="994917" y="4930140"/>
                  </a:lnTo>
                  <a:lnTo>
                    <a:pt x="183027" y="471678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3130386" y="6409738"/>
            <a:ext cx="6063094" cy="8160595"/>
            <a:chOff x="0" y="0"/>
            <a:chExt cx="4462780" cy="600665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62780" cy="6006659"/>
            </a:xfrm>
            <a:custGeom>
              <a:avLst/>
              <a:gdLst/>
              <a:ahLst/>
              <a:cxnLst/>
              <a:rect r="r" b="b" t="t" l="l"/>
              <a:pathLst>
                <a:path h="6006659" w="4462780">
                  <a:moveTo>
                    <a:pt x="0" y="0"/>
                  </a:moveTo>
                  <a:lnTo>
                    <a:pt x="4462780" y="566187"/>
                  </a:lnTo>
                  <a:lnTo>
                    <a:pt x="3385820" y="6006659"/>
                  </a:lnTo>
                  <a:lnTo>
                    <a:pt x="1062990" y="5289247"/>
                  </a:lnTo>
                  <a:lnTo>
                    <a:pt x="1076960" y="4696445"/>
                  </a:lnTo>
                  <a:lnTo>
                    <a:pt x="198120" y="44931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14600214" y="7618827"/>
            <a:ext cx="3687786" cy="1119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9"/>
              </a:lnSpc>
              <a:spcBef>
                <a:spcPct val="0"/>
              </a:spcBef>
            </a:pPr>
            <a:r>
              <a:rPr lang="en-US" sz="6506">
                <a:solidFill>
                  <a:srgbClr val="0B081D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CONTACT ME: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2148477" y="3790411"/>
            <a:ext cx="416732" cy="652418"/>
          </a:xfrm>
          <a:custGeom>
            <a:avLst/>
            <a:gdLst/>
            <a:ahLst/>
            <a:cxnLst/>
            <a:rect r="r" b="b" t="t" l="l"/>
            <a:pathLst>
              <a:path h="652418" w="416732">
                <a:moveTo>
                  <a:pt x="0" y="0"/>
                </a:moveTo>
                <a:lnTo>
                  <a:pt x="416732" y="0"/>
                </a:lnTo>
                <a:lnTo>
                  <a:pt x="416732" y="652418"/>
                </a:lnTo>
                <a:lnTo>
                  <a:pt x="0" y="652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693927" y="3790411"/>
            <a:ext cx="416732" cy="652418"/>
          </a:xfrm>
          <a:custGeom>
            <a:avLst/>
            <a:gdLst/>
            <a:ahLst/>
            <a:cxnLst/>
            <a:rect r="r" b="b" t="t" l="l"/>
            <a:pathLst>
              <a:path h="652418" w="416732">
                <a:moveTo>
                  <a:pt x="0" y="0"/>
                </a:moveTo>
                <a:lnTo>
                  <a:pt x="416732" y="0"/>
                </a:lnTo>
                <a:lnTo>
                  <a:pt x="416732" y="652418"/>
                </a:lnTo>
                <a:lnTo>
                  <a:pt x="0" y="652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239378" y="3790411"/>
            <a:ext cx="416732" cy="652418"/>
          </a:xfrm>
          <a:custGeom>
            <a:avLst/>
            <a:gdLst/>
            <a:ahLst/>
            <a:cxnLst/>
            <a:rect r="r" b="b" t="t" l="l"/>
            <a:pathLst>
              <a:path h="652418" w="416732">
                <a:moveTo>
                  <a:pt x="0" y="0"/>
                </a:moveTo>
                <a:lnTo>
                  <a:pt x="416732" y="0"/>
                </a:lnTo>
                <a:lnTo>
                  <a:pt x="416732" y="652418"/>
                </a:lnTo>
                <a:lnTo>
                  <a:pt x="0" y="652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263495" y="8709395"/>
            <a:ext cx="2466036" cy="305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0"/>
              </a:lnSpc>
              <a:spcBef>
                <a:spcPct val="0"/>
              </a:spcBef>
            </a:pPr>
            <a:r>
              <a:rPr lang="en-US" b="true" sz="1843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+91 7752953990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606672" y="8986747"/>
            <a:ext cx="3110524" cy="299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8"/>
              </a:lnSpc>
              <a:spcBef>
                <a:spcPct val="0"/>
              </a:spcBef>
            </a:pPr>
            <a:r>
              <a:rPr lang="en-US" b="true" sz="1820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alok.sot010015.pwioi.com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810451" y="2672051"/>
            <a:ext cx="1428704" cy="2236719"/>
          </a:xfrm>
          <a:custGeom>
            <a:avLst/>
            <a:gdLst/>
            <a:ahLst/>
            <a:cxnLst/>
            <a:rect r="r" b="b" t="t" l="l"/>
            <a:pathLst>
              <a:path h="2236719" w="1428704">
                <a:moveTo>
                  <a:pt x="0" y="0"/>
                </a:moveTo>
                <a:lnTo>
                  <a:pt x="1428705" y="0"/>
                </a:lnTo>
                <a:lnTo>
                  <a:pt x="1428705" y="2236719"/>
                </a:lnTo>
                <a:lnTo>
                  <a:pt x="0" y="22367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826750" y="1396355"/>
            <a:ext cx="12634500" cy="4318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04"/>
              </a:lnSpc>
              <a:spcBef>
                <a:spcPct val="0"/>
              </a:spcBef>
            </a:pPr>
            <a:r>
              <a:rPr lang="en-US" sz="25217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THANK YOU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945151" y="3002100"/>
            <a:ext cx="1007067" cy="1576622"/>
          </a:xfrm>
          <a:custGeom>
            <a:avLst/>
            <a:gdLst/>
            <a:ahLst/>
            <a:cxnLst/>
            <a:rect r="r" b="b" t="t" l="l"/>
            <a:pathLst>
              <a:path h="1576622" w="1007067">
                <a:moveTo>
                  <a:pt x="0" y="0"/>
                </a:moveTo>
                <a:lnTo>
                  <a:pt x="1007067" y="0"/>
                </a:lnTo>
                <a:lnTo>
                  <a:pt x="1007067" y="1576622"/>
                </a:lnTo>
                <a:lnTo>
                  <a:pt x="0" y="1576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6149" y="3212351"/>
            <a:ext cx="738471" cy="1156119"/>
          </a:xfrm>
          <a:custGeom>
            <a:avLst/>
            <a:gdLst/>
            <a:ahLst/>
            <a:cxnLst/>
            <a:rect r="r" b="b" t="t" l="l"/>
            <a:pathLst>
              <a:path h="1156119" w="738471">
                <a:moveTo>
                  <a:pt x="0" y="0"/>
                </a:moveTo>
                <a:lnTo>
                  <a:pt x="738471" y="0"/>
                </a:lnTo>
                <a:lnTo>
                  <a:pt x="738471" y="1156119"/>
                </a:lnTo>
                <a:lnTo>
                  <a:pt x="0" y="11561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10800000">
            <a:off x="15159304" y="2672051"/>
            <a:ext cx="1428704" cy="2236719"/>
          </a:xfrm>
          <a:custGeom>
            <a:avLst/>
            <a:gdLst/>
            <a:ahLst/>
            <a:cxnLst/>
            <a:rect r="r" b="b" t="t" l="l"/>
            <a:pathLst>
              <a:path h="2236719" w="1428704">
                <a:moveTo>
                  <a:pt x="0" y="0"/>
                </a:moveTo>
                <a:lnTo>
                  <a:pt x="1428704" y="0"/>
                </a:lnTo>
                <a:lnTo>
                  <a:pt x="1428704" y="2236719"/>
                </a:lnTo>
                <a:lnTo>
                  <a:pt x="0" y="22367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10800000">
            <a:off x="16446241" y="3002100"/>
            <a:ext cx="1007067" cy="1576622"/>
          </a:xfrm>
          <a:custGeom>
            <a:avLst/>
            <a:gdLst/>
            <a:ahLst/>
            <a:cxnLst/>
            <a:rect r="r" b="b" t="t" l="l"/>
            <a:pathLst>
              <a:path h="1576622" w="1007067">
                <a:moveTo>
                  <a:pt x="0" y="0"/>
                </a:moveTo>
                <a:lnTo>
                  <a:pt x="1007068" y="0"/>
                </a:lnTo>
                <a:lnTo>
                  <a:pt x="1007068" y="1576622"/>
                </a:lnTo>
                <a:lnTo>
                  <a:pt x="0" y="1576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10800000">
            <a:off x="17553839" y="3212351"/>
            <a:ext cx="738471" cy="1156119"/>
          </a:xfrm>
          <a:custGeom>
            <a:avLst/>
            <a:gdLst/>
            <a:ahLst/>
            <a:cxnLst/>
            <a:rect r="r" b="b" t="t" l="l"/>
            <a:pathLst>
              <a:path h="1156119" w="738471">
                <a:moveTo>
                  <a:pt x="0" y="0"/>
                </a:moveTo>
                <a:lnTo>
                  <a:pt x="738471" y="0"/>
                </a:lnTo>
                <a:lnTo>
                  <a:pt x="738471" y="1156119"/>
                </a:lnTo>
                <a:lnTo>
                  <a:pt x="0" y="11561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088156" y="-614245"/>
            <a:ext cx="3310410" cy="5757745"/>
            <a:chOff x="0" y="0"/>
            <a:chExt cx="4275074" cy="74355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75074" cy="7435570"/>
            </a:xfrm>
            <a:custGeom>
              <a:avLst/>
              <a:gdLst/>
              <a:ahLst/>
              <a:cxnLst/>
              <a:rect r="r" b="b" t="t" l="l"/>
              <a:pathLst>
                <a:path h="7435570" w="4275074">
                  <a:moveTo>
                    <a:pt x="4275074" y="0"/>
                  </a:moveTo>
                  <a:lnTo>
                    <a:pt x="2736723" y="7435570"/>
                  </a:lnTo>
                  <a:lnTo>
                    <a:pt x="0" y="7435570"/>
                  </a:lnTo>
                  <a:lnTo>
                    <a:pt x="1520444" y="0"/>
                  </a:lnTo>
                  <a:lnTo>
                    <a:pt x="4275074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5655741" y="0"/>
            <a:ext cx="3310410" cy="4917132"/>
            <a:chOff x="0" y="0"/>
            <a:chExt cx="4275074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75074" cy="6350000"/>
            </a:xfrm>
            <a:custGeom>
              <a:avLst/>
              <a:gdLst/>
              <a:ahLst/>
              <a:cxnLst/>
              <a:rect r="r" b="b" t="t" l="l"/>
              <a:pathLst>
                <a:path h="6350000" w="4275074">
                  <a:moveTo>
                    <a:pt x="4275074" y="0"/>
                  </a:moveTo>
                  <a:lnTo>
                    <a:pt x="2736723" y="6350000"/>
                  </a:lnTo>
                  <a:lnTo>
                    <a:pt x="0" y="6350000"/>
                  </a:lnTo>
                  <a:lnTo>
                    <a:pt x="1520444" y="0"/>
                  </a:lnTo>
                  <a:lnTo>
                    <a:pt x="4275074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9670508" y="1999319"/>
            <a:ext cx="7999922" cy="3374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22"/>
              </a:lnSpc>
              <a:spcBef>
                <a:spcPct val="0"/>
              </a:spcBef>
            </a:pPr>
            <a:r>
              <a:rPr lang="en-US" sz="9659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SALES PERFORMANCE KPIS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1158584" y="2684934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513943" y="2684934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869302" y="2684934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2094835" y="2068852"/>
            <a:ext cx="13608778" cy="7111684"/>
          </a:xfrm>
          <a:custGeom>
            <a:avLst/>
            <a:gdLst/>
            <a:ahLst/>
            <a:cxnLst/>
            <a:rect r="r" b="b" t="t" l="l"/>
            <a:pathLst>
              <a:path h="7111684" w="13608778">
                <a:moveTo>
                  <a:pt x="0" y="0"/>
                </a:moveTo>
                <a:lnTo>
                  <a:pt x="13608778" y="0"/>
                </a:lnTo>
                <a:lnTo>
                  <a:pt x="13608778" y="7111684"/>
                </a:lnTo>
                <a:lnTo>
                  <a:pt x="0" y="71116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473675" y="5344899"/>
            <a:ext cx="6785625" cy="531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2"/>
              </a:lnSpc>
              <a:spcBef>
                <a:spcPct val="0"/>
              </a:spcBef>
            </a:pPr>
            <a:r>
              <a:rPr lang="en-US" sz="155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Our top-performing products and regions drive revenue, offering clear paths for growth.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62" r="0" b="-68215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18288000" cy="10249965"/>
          </a:xfrm>
          <a:custGeom>
            <a:avLst/>
            <a:gdLst/>
            <a:ahLst/>
            <a:cxnLst/>
            <a:rect r="r" b="b" t="t" l="l"/>
            <a:pathLst>
              <a:path h="10249965" w="18288000">
                <a:moveTo>
                  <a:pt x="0" y="0"/>
                </a:moveTo>
                <a:lnTo>
                  <a:pt x="18288000" y="0"/>
                </a:lnTo>
                <a:lnTo>
                  <a:pt x="18288000" y="10249965"/>
                </a:lnTo>
                <a:lnTo>
                  <a:pt x="0" y="102499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096" r="-4833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096536" y="-405655"/>
            <a:ext cx="3302030" cy="5549155"/>
            <a:chOff x="0" y="0"/>
            <a:chExt cx="4275074" cy="71843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75074" cy="7184382"/>
            </a:xfrm>
            <a:custGeom>
              <a:avLst/>
              <a:gdLst/>
              <a:ahLst/>
              <a:cxnLst/>
              <a:rect r="r" b="b" t="t" l="l"/>
              <a:pathLst>
                <a:path h="7184382" w="4275074">
                  <a:moveTo>
                    <a:pt x="4275074" y="0"/>
                  </a:moveTo>
                  <a:lnTo>
                    <a:pt x="2736723" y="7184382"/>
                  </a:lnTo>
                  <a:lnTo>
                    <a:pt x="0" y="7184382"/>
                  </a:lnTo>
                  <a:lnTo>
                    <a:pt x="1520444" y="0"/>
                  </a:lnTo>
                  <a:lnTo>
                    <a:pt x="4275074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5655741" y="0"/>
            <a:ext cx="3310410" cy="4917132"/>
            <a:chOff x="0" y="0"/>
            <a:chExt cx="4275074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75074" cy="6350000"/>
            </a:xfrm>
            <a:custGeom>
              <a:avLst/>
              <a:gdLst/>
              <a:ahLst/>
              <a:cxnLst/>
              <a:rect r="r" b="b" t="t" l="l"/>
              <a:pathLst>
                <a:path h="6350000" w="4275074">
                  <a:moveTo>
                    <a:pt x="4275074" y="0"/>
                  </a:moveTo>
                  <a:lnTo>
                    <a:pt x="2736723" y="6350000"/>
                  </a:lnTo>
                  <a:lnTo>
                    <a:pt x="0" y="6350000"/>
                  </a:lnTo>
                  <a:lnTo>
                    <a:pt x="1520444" y="0"/>
                  </a:lnTo>
                  <a:lnTo>
                    <a:pt x="4275074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9670508" y="1999319"/>
            <a:ext cx="7999922" cy="3374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22"/>
              </a:lnSpc>
              <a:spcBef>
                <a:spcPct val="0"/>
              </a:spcBef>
            </a:pPr>
            <a:r>
              <a:rPr lang="en-US" sz="9659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         INVENTORY MANAGEMENT KPIS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1158584" y="2684934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513943" y="2684934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869302" y="2684934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142675" y="4917132"/>
            <a:ext cx="11301259" cy="3588150"/>
          </a:xfrm>
          <a:custGeom>
            <a:avLst/>
            <a:gdLst/>
            <a:ahLst/>
            <a:cxnLst/>
            <a:rect r="r" b="b" t="t" l="l"/>
            <a:pathLst>
              <a:path h="3588150" w="11301259">
                <a:moveTo>
                  <a:pt x="0" y="0"/>
                </a:moveTo>
                <a:lnTo>
                  <a:pt x="11301259" y="0"/>
                </a:lnTo>
                <a:lnTo>
                  <a:pt x="11301259" y="3588150"/>
                </a:lnTo>
                <a:lnTo>
                  <a:pt x="0" y="35881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473675" y="5344899"/>
            <a:ext cx="6785625" cy="531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2"/>
              </a:lnSpc>
              <a:spcBef>
                <a:spcPct val="0"/>
              </a:spcBef>
            </a:pPr>
            <a:r>
              <a:rPr lang="en-US" sz="155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Optimizing inventory turnover and stock levels will reduce costs and increase efficiency.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-84794"/>
            <a:ext cx="18292310" cy="10456589"/>
          </a:xfrm>
          <a:custGeom>
            <a:avLst/>
            <a:gdLst/>
            <a:ahLst/>
            <a:cxnLst/>
            <a:rect r="r" b="b" t="t" l="l"/>
            <a:pathLst>
              <a:path h="10456589" w="18292310">
                <a:moveTo>
                  <a:pt x="0" y="0"/>
                </a:moveTo>
                <a:lnTo>
                  <a:pt x="18292310" y="0"/>
                </a:lnTo>
                <a:lnTo>
                  <a:pt x="18292310" y="10456588"/>
                </a:lnTo>
                <a:lnTo>
                  <a:pt x="0" y="104565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49" r="0" b="-549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088156" y="-474143"/>
            <a:ext cx="3310410" cy="5617643"/>
            <a:chOff x="0" y="0"/>
            <a:chExt cx="4275074" cy="72546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75074" cy="7254642"/>
            </a:xfrm>
            <a:custGeom>
              <a:avLst/>
              <a:gdLst/>
              <a:ahLst/>
              <a:cxnLst/>
              <a:rect r="r" b="b" t="t" l="l"/>
              <a:pathLst>
                <a:path h="7254642" w="4275074">
                  <a:moveTo>
                    <a:pt x="4275074" y="0"/>
                  </a:moveTo>
                  <a:lnTo>
                    <a:pt x="2736723" y="7254642"/>
                  </a:lnTo>
                  <a:lnTo>
                    <a:pt x="0" y="7254642"/>
                  </a:lnTo>
                  <a:lnTo>
                    <a:pt x="1520444" y="0"/>
                  </a:lnTo>
                  <a:lnTo>
                    <a:pt x="4275074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5655741" y="0"/>
            <a:ext cx="3310410" cy="4917132"/>
            <a:chOff x="0" y="0"/>
            <a:chExt cx="4275074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75074" cy="6350000"/>
            </a:xfrm>
            <a:custGeom>
              <a:avLst/>
              <a:gdLst/>
              <a:ahLst/>
              <a:cxnLst/>
              <a:rect r="r" b="b" t="t" l="l"/>
              <a:pathLst>
                <a:path h="6350000" w="4275074">
                  <a:moveTo>
                    <a:pt x="4275074" y="0"/>
                  </a:moveTo>
                  <a:lnTo>
                    <a:pt x="2736723" y="6350000"/>
                  </a:lnTo>
                  <a:lnTo>
                    <a:pt x="0" y="6350000"/>
                  </a:lnTo>
                  <a:lnTo>
                    <a:pt x="1520444" y="0"/>
                  </a:lnTo>
                  <a:lnTo>
                    <a:pt x="4275074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9670508" y="1999319"/>
            <a:ext cx="7999922" cy="3374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22"/>
              </a:lnSpc>
              <a:spcBef>
                <a:spcPct val="0"/>
              </a:spcBef>
            </a:pPr>
            <a:r>
              <a:rPr lang="en-US" sz="9659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        CUSTOMER BEHAVIOR KPIS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1158584" y="2684934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513943" y="2684934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869302" y="2684934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80532" y="3561150"/>
            <a:ext cx="9554968" cy="5697150"/>
          </a:xfrm>
          <a:custGeom>
            <a:avLst/>
            <a:gdLst/>
            <a:ahLst/>
            <a:cxnLst/>
            <a:rect r="r" b="b" t="t" l="l"/>
            <a:pathLst>
              <a:path h="5697150" w="9554968">
                <a:moveTo>
                  <a:pt x="0" y="0"/>
                </a:moveTo>
                <a:lnTo>
                  <a:pt x="9554968" y="0"/>
                </a:lnTo>
                <a:lnTo>
                  <a:pt x="9554968" y="5697150"/>
                </a:lnTo>
                <a:lnTo>
                  <a:pt x="0" y="56971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473675" y="5344899"/>
            <a:ext cx="6785625" cy="531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2"/>
              </a:lnSpc>
              <a:spcBef>
                <a:spcPct val="0"/>
              </a:spcBef>
            </a:pPr>
            <a:r>
              <a:rPr lang="en-US" sz="155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Understanding customer lifetime value and behavior is crucial to boosting loyalty and reducing churn.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18288000" cy="10501277"/>
          </a:xfrm>
          <a:custGeom>
            <a:avLst/>
            <a:gdLst/>
            <a:ahLst/>
            <a:cxnLst/>
            <a:rect r="r" b="b" t="t" l="l"/>
            <a:pathLst>
              <a:path h="10501277" w="18288000">
                <a:moveTo>
                  <a:pt x="0" y="0"/>
                </a:moveTo>
                <a:lnTo>
                  <a:pt x="18288000" y="0"/>
                </a:lnTo>
                <a:lnTo>
                  <a:pt x="18288000" y="10501277"/>
                </a:lnTo>
                <a:lnTo>
                  <a:pt x="0" y="105012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644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088156" y="-362061"/>
            <a:ext cx="3310410" cy="5505561"/>
            <a:chOff x="0" y="0"/>
            <a:chExt cx="4275074" cy="71098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75074" cy="7109899"/>
            </a:xfrm>
            <a:custGeom>
              <a:avLst/>
              <a:gdLst/>
              <a:ahLst/>
              <a:cxnLst/>
              <a:rect r="r" b="b" t="t" l="l"/>
              <a:pathLst>
                <a:path h="7109899" w="4275074">
                  <a:moveTo>
                    <a:pt x="4275074" y="0"/>
                  </a:moveTo>
                  <a:lnTo>
                    <a:pt x="2736723" y="7109899"/>
                  </a:lnTo>
                  <a:lnTo>
                    <a:pt x="0" y="7109899"/>
                  </a:lnTo>
                  <a:lnTo>
                    <a:pt x="1520444" y="0"/>
                  </a:lnTo>
                  <a:lnTo>
                    <a:pt x="4275074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5655741" y="0"/>
            <a:ext cx="3310410" cy="4917132"/>
            <a:chOff x="0" y="0"/>
            <a:chExt cx="4275074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75074" cy="6350000"/>
            </a:xfrm>
            <a:custGeom>
              <a:avLst/>
              <a:gdLst/>
              <a:ahLst/>
              <a:cxnLst/>
              <a:rect r="r" b="b" t="t" l="l"/>
              <a:pathLst>
                <a:path h="6350000" w="4275074">
                  <a:moveTo>
                    <a:pt x="4275074" y="0"/>
                  </a:moveTo>
                  <a:lnTo>
                    <a:pt x="2736723" y="6350000"/>
                  </a:lnTo>
                  <a:lnTo>
                    <a:pt x="0" y="6350000"/>
                  </a:lnTo>
                  <a:lnTo>
                    <a:pt x="1520444" y="0"/>
                  </a:lnTo>
                  <a:lnTo>
                    <a:pt x="4275074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9670508" y="1999319"/>
            <a:ext cx="8617492" cy="3374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22"/>
              </a:lnSpc>
              <a:spcBef>
                <a:spcPct val="0"/>
              </a:spcBef>
            </a:pPr>
            <a:r>
              <a:rPr lang="en-US" sz="9659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          PROMOTIONAL EFFECTIVENESS KPIS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1158584" y="2684934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513943" y="2684934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869302" y="2684934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3781646"/>
            <a:ext cx="9322578" cy="5354183"/>
          </a:xfrm>
          <a:custGeom>
            <a:avLst/>
            <a:gdLst/>
            <a:ahLst/>
            <a:cxnLst/>
            <a:rect r="r" b="b" t="t" l="l"/>
            <a:pathLst>
              <a:path h="5354183" w="9322578">
                <a:moveTo>
                  <a:pt x="0" y="0"/>
                </a:moveTo>
                <a:lnTo>
                  <a:pt x="9322578" y="0"/>
                </a:lnTo>
                <a:lnTo>
                  <a:pt x="9322578" y="5354184"/>
                </a:lnTo>
                <a:lnTo>
                  <a:pt x="0" y="53541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473675" y="5344899"/>
            <a:ext cx="6785625" cy="531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2"/>
              </a:lnSpc>
              <a:spcBef>
                <a:spcPct val="0"/>
              </a:spcBef>
            </a:pPr>
            <a:r>
              <a:rPr lang="en-US" sz="155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Focusing on high-ROI promotions can significantly enhance our sales performance.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23364" y="6091126"/>
            <a:ext cx="569615" cy="663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7"/>
              </a:lnSpc>
              <a:spcBef>
                <a:spcPct val="0"/>
              </a:spcBef>
            </a:pPr>
            <a:r>
              <a:rPr lang="en-US" b="true" sz="388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76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18288000" cy="10568940"/>
          </a:xfrm>
          <a:custGeom>
            <a:avLst/>
            <a:gdLst/>
            <a:ahLst/>
            <a:cxnLst/>
            <a:rect r="r" b="b" t="t" l="l"/>
            <a:pathLst>
              <a:path h="10568940" w="18288000">
                <a:moveTo>
                  <a:pt x="0" y="0"/>
                </a:moveTo>
                <a:lnTo>
                  <a:pt x="18288000" y="0"/>
                </a:lnTo>
                <a:lnTo>
                  <a:pt x="18288000" y="10568940"/>
                </a:lnTo>
                <a:lnTo>
                  <a:pt x="0" y="10568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DAGRCvBzAao</dc:identifier>
  <dcterms:modified xsi:type="dcterms:W3CDTF">2011-08-01T06:04:30Z</dcterms:modified>
  <cp:revision>1</cp:revision>
  <dc:title>Mega-Mart</dc:title>
</cp:coreProperties>
</file>